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6.xml" ContentType="application/vnd.openxmlformats-officedocument.theme+xml"/>
  <Override PartName="/ppt/slideLayouts/slideLayout25.xml" ContentType="application/vnd.openxmlformats-officedocument.presentationml.slideLayout+xml"/>
  <Override PartName="/ppt/theme/theme17.xml" ContentType="application/vnd.openxmlformats-officedocument.theme+xml"/>
  <Override PartName="/ppt/slideLayouts/slideLayout26.xml" ContentType="application/vnd.openxmlformats-officedocument.presentationml.slideLayout+xml"/>
  <Override PartName="/ppt/theme/theme18.xml" ContentType="application/vnd.openxmlformats-officedocument.theme+xml"/>
  <Override PartName="/ppt/slideLayouts/slideLayout27.xml" ContentType="application/vnd.openxmlformats-officedocument.presentationml.slideLayout+xml"/>
  <Override PartName="/ppt/theme/theme19.xml" ContentType="application/vnd.openxmlformats-officedocument.theme+xml"/>
  <Override PartName="/ppt/slideLayouts/slideLayout28.xml" ContentType="application/vnd.openxmlformats-officedocument.presentationml.slideLayout+xml"/>
  <Override PartName="/ppt/theme/theme20.xml" ContentType="application/vnd.openxmlformats-officedocument.theme+xml"/>
  <Override PartName="/ppt/slideLayouts/slideLayout29.xml" ContentType="application/vnd.openxmlformats-officedocument.presentationml.slideLayout+xml"/>
  <Override PartName="/ppt/theme/theme21.xml" ContentType="application/vnd.openxmlformats-officedocument.theme+xml"/>
  <Override PartName="/ppt/slideLayouts/slideLayout30.xml" ContentType="application/vnd.openxmlformats-officedocument.presentationml.slideLayout+xml"/>
  <Override PartName="/ppt/theme/theme22.xml" ContentType="application/vnd.openxmlformats-officedocument.theme+xml"/>
  <Override PartName="/ppt/slideLayouts/slideLayout31.xml" ContentType="application/vnd.openxmlformats-officedocument.presentationml.slideLayout+xml"/>
  <Override PartName="/ppt/theme/theme2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8" r:id="rId5"/>
    <p:sldMasterId id="2147483660" r:id="rId6"/>
    <p:sldMasterId id="2147483662" r:id="rId7"/>
    <p:sldMasterId id="2147483664" r:id="rId8"/>
    <p:sldMasterId id="2147483666" r:id="rId9"/>
    <p:sldMasterId id="2147483668" r:id="rId10"/>
    <p:sldMasterId id="2147483670" r:id="rId11"/>
    <p:sldMasterId id="2147483672" r:id="rId12"/>
    <p:sldMasterId id="2147483674" r:id="rId13"/>
    <p:sldMasterId id="2147483676" r:id="rId14"/>
    <p:sldMasterId id="2147483678" r:id="rId15"/>
    <p:sldMasterId id="2147483680" r:id="rId16"/>
    <p:sldMasterId id="2147483690" r:id="rId17"/>
    <p:sldMasterId id="2147483692" r:id="rId18"/>
    <p:sldMasterId id="2147483694" r:id="rId19"/>
    <p:sldMasterId id="2147483696" r:id="rId20"/>
    <p:sldMasterId id="2147483698" r:id="rId21"/>
    <p:sldMasterId id="2147483700" r:id="rId22"/>
    <p:sldMasterId id="2147483702" r:id="rId23"/>
  </p:sldMasterIdLst>
  <p:sldIdLst>
    <p:sldId id="257" r:id="rId24"/>
    <p:sldId id="258" r:id="rId25"/>
    <p:sldId id="259" r:id="rId26"/>
    <p:sldId id="260" r:id="rId27"/>
    <p:sldId id="261" r:id="rId28"/>
    <p:sldId id="262" r:id="rId29"/>
    <p:sldId id="263" r:id="rId30"/>
    <p:sldId id="264" r:id="rId31"/>
    <p:sldId id="265" r:id="rId32"/>
    <p:sldId id="266" r:id="rId33"/>
    <p:sldId id="267" r:id="rId34"/>
    <p:sldId id="268" r:id="rId35"/>
    <p:sldId id="299" r:id="rId36"/>
    <p:sldId id="269" r:id="rId37"/>
    <p:sldId id="270" r:id="rId38"/>
    <p:sldId id="271" r:id="rId39"/>
    <p:sldId id="272" r:id="rId40"/>
    <p:sldId id="273" r:id="rId41"/>
    <p:sldId id="274" r:id="rId42"/>
    <p:sldId id="275" r:id="rId43"/>
    <p:sldId id="276" r:id="rId44"/>
    <p:sldId id="277" r:id="rId45"/>
    <p:sldId id="278" r:id="rId46"/>
    <p:sldId id="297" r:id="rId47"/>
    <p:sldId id="298" r:id="rId48"/>
    <p:sldId id="279" r:id="rId49"/>
    <p:sldId id="280" r:id="rId50"/>
    <p:sldId id="281" r:id="rId51"/>
    <p:sldId id="282" r:id="rId52"/>
    <p:sldId id="283" r:id="rId53"/>
    <p:sldId id="284" r:id="rId54"/>
    <p:sldId id="285" r:id="rId55"/>
    <p:sldId id="286" r:id="rId56"/>
    <p:sldId id="287" r:id="rId57"/>
    <p:sldId id="288" r:id="rId58"/>
    <p:sldId id="289" r:id="rId59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6" autoAdjust="0"/>
    <p:restoredTop sz="94737" autoAdjust="0"/>
  </p:normalViewPr>
  <p:slideViewPr>
    <p:cSldViewPr snapToGrid="0">
      <p:cViewPr varScale="1">
        <p:scale>
          <a:sx n="90" d="100"/>
          <a:sy n="90" d="100"/>
        </p:scale>
        <p:origin x="690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3.xml"/><Relationship Id="rId39" Type="http://schemas.openxmlformats.org/officeDocument/2006/relationships/slide" Target="slides/slide16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1.xml"/><Relationship Id="rId42" Type="http://schemas.openxmlformats.org/officeDocument/2006/relationships/slide" Target="slides/slide19.xml"/><Relationship Id="rId47" Type="http://schemas.openxmlformats.org/officeDocument/2006/relationships/slide" Target="slides/slide24.xml"/><Relationship Id="rId50" Type="http://schemas.openxmlformats.org/officeDocument/2006/relationships/slide" Target="slides/slide27.xml"/><Relationship Id="rId55" Type="http://schemas.openxmlformats.org/officeDocument/2006/relationships/slide" Target="slides/slide32.xml"/><Relationship Id="rId63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.xml"/><Relationship Id="rId32" Type="http://schemas.openxmlformats.org/officeDocument/2006/relationships/slide" Target="slides/slide9.xml"/><Relationship Id="rId37" Type="http://schemas.openxmlformats.org/officeDocument/2006/relationships/slide" Target="slides/slide14.xml"/><Relationship Id="rId40" Type="http://schemas.openxmlformats.org/officeDocument/2006/relationships/slide" Target="slides/slide17.xml"/><Relationship Id="rId45" Type="http://schemas.openxmlformats.org/officeDocument/2006/relationships/slide" Target="slides/slide22.xml"/><Relationship Id="rId53" Type="http://schemas.openxmlformats.org/officeDocument/2006/relationships/slide" Target="slides/slide30.xml"/><Relationship Id="rId58" Type="http://schemas.openxmlformats.org/officeDocument/2006/relationships/slide" Target="slides/slide35.xml"/><Relationship Id="rId5" Type="http://schemas.openxmlformats.org/officeDocument/2006/relationships/slideMaster" Target="slideMasters/slideMaster5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" Target="slides/slide4.xml"/><Relationship Id="rId30" Type="http://schemas.openxmlformats.org/officeDocument/2006/relationships/slide" Target="slides/slide7.xml"/><Relationship Id="rId35" Type="http://schemas.openxmlformats.org/officeDocument/2006/relationships/slide" Target="slides/slide12.xml"/><Relationship Id="rId43" Type="http://schemas.openxmlformats.org/officeDocument/2006/relationships/slide" Target="slides/slide20.xml"/><Relationship Id="rId48" Type="http://schemas.openxmlformats.org/officeDocument/2006/relationships/slide" Target="slides/slide25.xml"/><Relationship Id="rId56" Type="http://schemas.openxmlformats.org/officeDocument/2006/relationships/slide" Target="slides/slide33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2.xml"/><Relationship Id="rId33" Type="http://schemas.openxmlformats.org/officeDocument/2006/relationships/slide" Target="slides/slide10.xml"/><Relationship Id="rId38" Type="http://schemas.openxmlformats.org/officeDocument/2006/relationships/slide" Target="slides/slide15.xml"/><Relationship Id="rId46" Type="http://schemas.openxmlformats.org/officeDocument/2006/relationships/slide" Target="slides/slide23.xml"/><Relationship Id="rId59" Type="http://schemas.openxmlformats.org/officeDocument/2006/relationships/slide" Target="slides/slide3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8.xml"/><Relationship Id="rId54" Type="http://schemas.openxmlformats.org/officeDocument/2006/relationships/slide" Target="slides/slide31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5.xml"/><Relationship Id="rId36" Type="http://schemas.openxmlformats.org/officeDocument/2006/relationships/slide" Target="slides/slide13.xml"/><Relationship Id="rId49" Type="http://schemas.openxmlformats.org/officeDocument/2006/relationships/slide" Target="slides/slide26.xml"/><Relationship Id="rId57" Type="http://schemas.openxmlformats.org/officeDocument/2006/relationships/slide" Target="slides/slide3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8.xml"/><Relationship Id="rId44" Type="http://schemas.openxmlformats.org/officeDocument/2006/relationships/slide" Target="slides/slide21.xml"/><Relationship Id="rId52" Type="http://schemas.openxmlformats.org/officeDocument/2006/relationships/slide" Target="slides/slide29.xml"/><Relationship Id="rId60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2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6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7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mediaAndTx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1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73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theme" Target="../theme/theme16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5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26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27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8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9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30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9DBEE14-7FFF-466A-BBD2-DD6F1882B84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EA3795E-DF77-4F4E-890E-F788B75F6B1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3D496A0-2737-4592-9EF9-0B685150FDC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626B1C-6DD5-43B2-BE21-D86DE4F3EDA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7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49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50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ikdörtgen 5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9" name="Dikdörtgen 5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9AF952D-1FF0-4ACB-A268-846F442758B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0" name="Yuvarlatılmış Dikdörtgen 5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Yuvarlatılmış Dikdörtgen 6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2" name="Serbest Form 6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Dikdörtgen 6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7" name="Dikdörtgen 6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76EB34A-2F75-4BF2-969E-5655143C431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8" name="Yuvarlatılmış Dikdörtgen 6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9" name="Yuvarlatılmış Dikdörtgen 6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Serbest Form 6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Dikdörtgen 7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6" name="Dikdörtgen 7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C9E77AED-4070-4162-8F55-E5BF1173393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7" name="Yuvarlatılmış Dikdörtgen 7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8" name="Yuvarlatılmış Dikdörtgen 7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9" name="Serbest Form 7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Dikdörtgen 8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7" name="Dikdörtgen 8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49EB5D7-5D83-4281-B274-77A041D5979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8" name="Yuvarlatılmış Dikdörtgen 8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Serbest Form 8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Dikdörtgen 9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4" name="Dikdörtgen 9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E040A0-8F4B-4010-9BE3-2FBD20C9896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Yuvarlatılmış Dikdörtgen 9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Serbest Form 9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Dikdörtgen 9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9" name="Dikdörtgen 9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01DEC13-03A5-4B3C-AE48-738D73F4333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0" name="Yuvarlatılmış Dikdörtgen 9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1" name="Yuvarlatılmış Dikdörtgen 10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2" name="Serbest Form 10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Dikdörtgen 110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2" name="Dikdörtgen 111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6942056-50BF-472A-99E1-9DA02E44408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3" name="Yuvarlatılmış Dikdörtgen 112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4" name="Yuvarlatılmış Dikdörtgen 113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5" name="Serbest Form 114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Dikdörtgen 123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5" name="Dikdörtgen 124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62AA50E-552B-4BD5-9BCE-1FE7408BEDB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6" name="Yuvarlatılmış Dikdörtgen 125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7" name="Yuvarlatılmış Dikdörtgen 126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8" name="Serbest Form 127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ikdörtgen 136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8" name="Dikdörtgen 137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EDD0B06-0199-4A1E-B840-4D3EC3BEF67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9" name="Yuvarlatılmış Dikdörtgen 138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0" name="Yuvarlatılmış Dikdörtgen 139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1" name="Serbest Form 140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Dikdörtgen 14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9" name="Dikdörtgen 14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A41F88E-14D4-42ED-AEC8-4C2AB146387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0" name="Yuvarlatılmış Dikdörtgen 14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1" name="Yuvarlatılmış Dikdörtgen 15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2" name="Serbest Form 15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Dikdörtgen 16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4" name="Dikdörtgen 16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93A2D08-DE32-4FD3-B986-72B21DB11F8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Yuvarlatılmış Dikdörtgen 16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Serbest Form 16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1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2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3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74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Dikdörtgen 17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6" name="Dikdörtgen 17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37F31CA-DC32-4A3C-962A-F84BACB2DFFC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7" name="Yuvarlatılmış Dikdörtgen 17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8" name="Yuvarlatılmış Dikdörtgen 17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9" name="Serbest Form 17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Dikdörtgen 20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Dikdörtgen 20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6F72B4E-053E-41E2-B905-F9F2114E4E6D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0" name="Yuvarlatılmış Dikdörtgen 20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1" name="Yuvarlatılmış Dikdörtgen 21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2" name="Serbest Form 21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Dikdörtgen 21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7" name="Dikdörtgen 21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BC37556-E4B0-420F-8DE7-82ECFF84B77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8" name="Yuvarlatılmış Dikdörtgen 21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9" name="Yuvarlatılmış Dikdörtgen 21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0" name="Serbest Form 21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ikdörtgen 224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6" name="Dikdörtgen 225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01C8656-518C-4882-831D-A472BDA4D55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7" name="Yuvarlatılmış Dikdörtgen 226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Yuvarlatılmış Dikdörtgen 227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9" name="Serbest Form 228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35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36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11B0B2D-018A-4D10-8D01-4CBCE139B86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37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38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39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Dikdörtgen 242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4" name="Dikdörtgen 243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653E7D7-A378-4C4E-99D4-4299F7F7DC0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5" name="Yuvarlatılmış Dikdörtgen 244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6" name="Yuvarlatılmış Dikdörtgen 245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7" name="Serbest Form 246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Dikdörtgen 247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9" name="Dikdörtgen 248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654A9B1-4E3D-408D-B339-0FE3265A112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50" name="Yuvarlatılmış Dikdörtgen 249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1" name="Yuvarlatılmış Dikdörtgen 250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2" name="Serbest Form 251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Dikdörtgen 260"/>
          <p:cNvSpPr/>
          <p:nvPr/>
        </p:nvSpPr>
        <p:spPr>
          <a:xfrm>
            <a:off x="1584000" y="648000"/>
            <a:ext cx="6476760" cy="25959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2" name="Dikdörtgen 261"/>
          <p:cNvSpPr/>
          <p:nvPr/>
        </p:nvSpPr>
        <p:spPr>
          <a:xfrm>
            <a:off x="4104000" y="4896000"/>
            <a:ext cx="4389120" cy="3434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78518E6-41D8-4694-98EB-4006DBD0A90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3" name="Yuvarlatılmış Dikdörtgen 262"/>
          <p:cNvSpPr/>
          <p:nvPr/>
        </p:nvSpPr>
        <p:spPr>
          <a:xfrm>
            <a:off x="25920" y="4628880"/>
            <a:ext cx="6117120" cy="151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400" rIns="90000" bIns="54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4" name="Yuvarlatılmış Dikdörtgen 263"/>
          <p:cNvSpPr/>
          <p:nvPr/>
        </p:nvSpPr>
        <p:spPr>
          <a:xfrm>
            <a:off x="3859200" y="5324400"/>
            <a:ext cx="6237360" cy="432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800" rIns="90000" bIns="18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5" name="Serbest Form 264"/>
          <p:cNvSpPr/>
          <p:nvPr/>
        </p:nvSpPr>
        <p:spPr>
          <a:xfrm>
            <a:off x="4044960" y="4944960"/>
            <a:ext cx="4320" cy="484560"/>
          </a:xfrm>
          <a:custGeom>
            <a:avLst/>
            <a:gdLst>
              <a:gd name="textAreaLeft" fmla="*/ 1080 w 4320"/>
              <a:gd name="textAreaRight" fmla="*/ 6120 w 4320"/>
              <a:gd name="textAreaTop" fmla="*/ 1080 h 484560"/>
              <a:gd name="textAreaBottom" fmla="*/ 486360 h 48456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6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69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REKLAM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KAVRAMINA GENEL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BAKIŞ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1.1 Reklam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ürünü, hizmeti ya da fikri tanıtmak, halkı bilgilendirmek ve satışı arttırmak amacıyla yapılan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faaliyeti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tanımlanabilir.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TDK'ya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reklam;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tanıtmak, beğendirmek ve satışı sağlamak için yapılan görsel, yazılı ya da sesli çabaları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içerir. </a:t>
            </a:r>
            <a:endParaRPr lang="tr-TR" sz="32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Birliği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reklamı,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üretici tarafından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üretimi,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üretim hedefleri doğrultusunda yapılan ve üretimi karşılığında organize edilen bireysel olmayan tanıtım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şeklinde açıklar.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329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Reklamın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üretici ve tüketici arasında iletişim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kurar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ücret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karşılığında yapılır ve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ticari bir boyutu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vardır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iletişiminin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koludur.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0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mesajları,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belli bir hedef kitleyi bilgilendirmeyi ve ikna etmeyi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amaçlar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işitsel, yazılı ve dijital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ögelerle zenginleştirilir.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4468" y="2700900"/>
            <a:ext cx="2969650" cy="296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59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Reklamın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Fonksiyonları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Değeri Yaratmak: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markanın algısını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yükseltir.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Apple reklamları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prestij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vurgusu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yapar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Bilgilendirme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Ürün/hizmetin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olduğuna dair bilgi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deterjan reklamında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leke çıkartma gücü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anlatılır.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285750" algn="just">
              <a:lnSpc>
                <a:spcPct val="170000"/>
              </a:lnSpc>
              <a:spcAft>
                <a:spcPts val="329"/>
              </a:spcAft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7924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Hatırlatma: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Unutulan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özelliği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yeniden gündeme getirilir.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"Aynı Tadı Yine"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sloganlarla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Teşviki: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harekete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geçirilir.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"1 alana 1 bedava"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 gibi.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49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Destekleyici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 itibarını ve pazar payını artırmak için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unsurudur.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93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Yeni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ile Değişen Reklam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Anlayışı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4.1 Yeni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Nesil Reklamcılığın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Oluşumu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teknolojilerin gelişimiyle klasik reklamdan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etkileşimli, bireyselleşmiş reklama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geçiş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olmuştur.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1990'lardan itibaren 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ADSL, 3G-4.5G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teknolojileri reklamcılığı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dönüştürmüştür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69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marka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hesabıyla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kitlesine hızlı ulaşabilmekte,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 veri analizi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strateji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yönetebilmektedir.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32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Yeni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Reklamcılığının Temel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Özellikleri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Zaman-mekân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bağımsız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 yapabilme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Maliyetlerin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düşük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olması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güncelleme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geribildirim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alma.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8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hedeflemesi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metin, ses ve görsellerin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birlikte kullanılabilmesi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Çevre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dostu ve sarf malzeme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gerektirmemesi.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1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Yeni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Medyada Reklam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Faaliyetleri</a:t>
            </a: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6.1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Reklamcılığı:  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platformlar üzerinden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reklamlar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sunulabilir.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Cinsiyet, yaş, ilgi alanı gibi demografik verilere göre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filtreleme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yapılabilir.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bir kitap evinin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Üniversiteli takipçilere özel indirim kampanyası duyurusu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yapması.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37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Sosyal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 özellikleri ise: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3173" y="1221377"/>
            <a:ext cx="10153798" cy="3159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2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Web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 : 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Banner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pop-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interstitial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pageskin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mailing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native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video reklamlar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yaygındır.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AdWords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metin reklamları ya da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AdSense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gelir modelleri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haber sitesi sayfasında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araya giren "erken rezervasyon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turları"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reklamları gibi.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673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Mobil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Reklamlar: </a:t>
            </a:r>
            <a:r>
              <a:rPr lang="tr-TR" sz="3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Akıllı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telefonlar ve mobil uygulamalar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SMS, MMS, uygulama içi reklamlarda bireysel hedefleme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yapılabilir.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navigasyon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uygulaması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kullanırken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yakın 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restorant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gözükmesi gibi.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858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Arama Motoru Reklamları (SEM &amp; SEO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arama motorlarında ön sıralarda yer almak için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 (organik) ve SEM (ücretli) yöntemler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kullanılır.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"koltuk takımları"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aramasında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çıkan sponsor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bağlantılar gibi.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6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Etkileşimli </a:t>
            </a: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Ölçülebilirlik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reklamları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kaç kişiye ulaştı, kim tıkladı, hangi yaş grubundan ilgi gördü gibi bilgiler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ölçülebilir. Bu veriler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reklam stratejilerinde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göstericidir.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060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medya reklamcılığı sadece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 bir yenilik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değil, aynı zamanda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stratejik bir pazarlama devrimidir.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Etkileşimli, kişisel ve düşük maliyetli bu reklam anlayışı,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günümüzde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firmalar için vazgeçilmez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gelmiştir.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10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1: Coca-Cola – “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Kampanyası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Özeti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2011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Avustralya'da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başlattığı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kampanyasıyla,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şişe etiketlerine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popüler isimleri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yazarak tüketicilere kişiselleştirilmiş bir deneyim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sundu. Bu strateji,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tüketicilerin kendi isimlerini veya sevdiklerinin isimlerini taşıyan şişeleri bulmalarını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 etti.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646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 ve Uygulama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Kişiselleştirme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Tüketicilere,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kendi isimlerini taşıyan Coca-Cola şişeleri sunularak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duygusal bir bağ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kuruldu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Entegrasyonu: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buldukları şişeleri sosyal medyada paylaşarak kampanyanın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viral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hale gelmesini sağladı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Yayılım: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Avustralya'daki başarısının ardından 80'den fazla ülkeye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yayıldı.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891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Artışı: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Avustralya'da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gençler arasında tüketim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%7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arttı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Etkileşimi: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milyonlarca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paylaşım ve etiketlemeye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yol açtı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685800" indent="-457200" algn="just">
              <a:lnSpc>
                <a:spcPct val="170000"/>
              </a:lnSpc>
              <a:spcBef>
                <a:spcPts val="1417"/>
              </a:spcBef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İmajı: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Coca-Cola,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tüketicileriyle daha kişisel bir bağ kurarak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sadakatini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güçlendirdi.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651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 2: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“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Tweet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Kampanyası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Özeti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Güney Afrika'nın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Johannesburg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kentinde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katlı bir binanın cephesine yerleştirdiği dijital reklam panosunda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hayranların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üzerinden gönderdiği mesajları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anlık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yayınladı. Bu kampanya,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dijital etkileşimi fiziksel bir deneyime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dönüştürdü.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94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Strateji ve Uygulama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Zamanlı Etkileşim: </a:t>
            </a:r>
            <a:r>
              <a:rPr lang="tr-TR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Hayranlar,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belirli bir </a:t>
            </a:r>
            <a:r>
              <a:rPr lang="tr-TR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hashtag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tweet</a:t>
            </a:r>
            <a:r>
              <a:rPr lang="tr-TR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atarak mesajlarının dev ekranda görünmesini</a:t>
            </a:r>
            <a:r>
              <a:rPr lang="tr-TR" sz="24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sağladı</a:t>
            </a:r>
            <a:r>
              <a:rPr lang="tr-TR" sz="24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459" y="1637414"/>
            <a:ext cx="2368169" cy="40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3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Topluluk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Katılımı: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Kampanya,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futbolseverleri ve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hayranlarını aktif katılıma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 etti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91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Maliyet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Etkinliği: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Geleneksel reklam yöntemlerine göre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düşük maliyetle geniş kitlelere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ulaşıldı.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58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Artan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Etkileşim: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medyada büyük yankı uyandırdı ve kullanıcı etkileşimini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artırdı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Marka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Algısı: </a:t>
            </a:r>
            <a:r>
              <a:rPr lang="tr-TR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yenilikçi ve teknolojiyle entegre bir marka imajı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pekiştirdi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Sadakat: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Kampanya, </a:t>
            </a:r>
            <a:r>
              <a:rPr lang="tr-TR" sz="32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</a:t>
            </a:r>
            <a:r>
              <a:rPr lang="tr-TR" sz="3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ürünlerine olan ilgiyi ve marka sadakatini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artırdı.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86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11. Hafta Yeni Medya ve Hİ Test Soruları</a:t>
            </a:r>
            <a:endParaRPr lang="tr-TR" sz="17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17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Reklamın temel amaçlarından biri aşağıdakilerden hangisidir</a:t>
            </a:r>
            <a:r>
              <a:rPr lang="tr-TR" sz="17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a)Ürünü </a:t>
            </a:r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sadece üreticiye </a:t>
            </a: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tanıtmak</a:t>
            </a: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b</a:t>
            </a:r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 fenomeni </a:t>
            </a: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yaratmak</a:t>
            </a: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c</a:t>
            </a:r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Tüketiciyi bilgilendirmek ve ikna </a:t>
            </a: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etmek</a:t>
            </a: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d</a:t>
            </a:r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Sadece eğlence </a:t>
            </a: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sağlamak</a:t>
            </a: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17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e</a:t>
            </a:r>
            <a:r>
              <a:rPr lang="tr-TR" sz="17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Rakip firmaları karalamak</a:t>
            </a:r>
            <a:endParaRPr lang="tr-TR" sz="1700" u="none" strike="noStrike" dirty="0">
              <a:solidFill>
                <a:schemeClr val="bg1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296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yeni medya reklamcılığının bir özelliğidir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Kâğıt 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baskı odaklı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Sadece televizyonla sınırlı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Zaman-mekân bağımsız yayın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yapabilmesi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Yüksek maliyetli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Geri bildirim alınamaması</a:t>
            </a:r>
            <a:endParaRPr lang="tr-TR" sz="11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86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Aşağıdakilerden hangisi reklamın “destekleyici” fonksiyonuna örnek oluşturur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SMS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gönderimi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Banner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Marka itibarının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güçlendirilmesi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Ürün fiyatının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artırılması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Grafik tasarım yapılması</a:t>
            </a:r>
            <a:endParaRPr lang="tr-TR" sz="11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4893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Coca-Cola’nın “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Share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Coke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kampanyasında kullanılan temel strateji aşağıdakilerden hangisidir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Fiyat indirme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Kişiselleştirme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E-posta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Açık hava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26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reklamı</a:t>
            </a:r>
            <a:endParaRPr lang="tr-TR" sz="1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694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Yeni medya reklamcılığıyla ilgili aşağıdakilerden hangisi yanlıştır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Ölçülebilir veri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Zaman sınırlaması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yoktur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 entegrasyonu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mümkündür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Sadece metin içeriği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</a:t>
            </a: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Geri bildirim alınabilir</a:t>
            </a: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06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Banner, pop-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mailing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reklam türleri aşağıdakilerden hangisine aittir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Web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Mobil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reklamcılık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Sosyal medya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reklamcılığı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SEM</a:t>
            </a:r>
            <a:endParaRPr lang="tr-TR" sz="11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29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7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Nike’ın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Tweet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Screen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kampanyasıyla ilgili olarak aşağıdakilerden hangisi doğrudur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Sadece 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reklamıdır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Radyo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desteklidir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Yalnızca </a:t>
            </a:r>
            <a:r>
              <a:rPr lang="tr-TR" sz="26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Instagram’da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yayınlanmıştır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Gerçek zamanlı sosyal medya etkileşimi </a:t>
            </a: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sağlanmıştır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26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Basılı gazete reklamıdır</a:t>
            </a:r>
            <a:endParaRPr lang="tr-TR" sz="1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55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“Google'da yapılan aramalarda üst sıralarda yer almak için yapılan ücretsiz optimizasyon çalışmaları” aşağıdakilerden hangisidir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SEM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1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Mailing</a:t>
            </a:r>
            <a:endParaRPr lang="tr-TR" sz="3100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SEO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SMS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1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1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CPC</a:t>
            </a:r>
            <a:endParaRPr lang="tr-TR" sz="13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38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9</a:t>
            </a: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“1 alana 1 bedava” gibi kampanyalar, reklamın hangi fonksiyonuyla ilişkilidir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Hatırlatma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Destekleme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Bilgilendirme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Satış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teşviki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Marka kimliği</a:t>
            </a:r>
            <a:endParaRPr lang="tr-TR" sz="11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82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idx="4294967295"/>
          </p:nvPr>
        </p:nvSpPr>
        <p:spPr>
          <a:xfrm>
            <a:off x="368280" y="126000"/>
            <a:ext cx="8976240" cy="514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Sosyal medya reklamlarının avantajlarından biri aşağıdakilerden hangisidir</a:t>
            </a:r>
            <a:r>
              <a:rPr lang="tr-TR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Çok 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maliyetli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Basılı medya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bağımlılığı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Demografik hedefleme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yapılabilmesi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Kitle erişimi </a:t>
            </a: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sınırlıdır</a:t>
            </a:r>
          </a:p>
          <a:p>
            <a:pPr lvl="2"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30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tr-TR" sz="30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Zor güncellenebilir olması</a:t>
            </a:r>
            <a:endParaRPr lang="tr-TR" sz="11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0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17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53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1236</TotalTime>
  <Words>876</Words>
  <Application>Microsoft Office PowerPoint</Application>
  <PresentationFormat>Özel</PresentationFormat>
  <Paragraphs>228</Paragraphs>
  <Slides>36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23</vt:i4>
      </vt:variant>
      <vt:variant>
        <vt:lpstr>Slayt Başlıkları</vt:lpstr>
      </vt:variant>
      <vt:variant>
        <vt:i4>36</vt:i4>
      </vt:variant>
    </vt:vector>
  </HeadingPairs>
  <TitlesOfParts>
    <vt:vector size="64" baseType="lpstr">
      <vt:lpstr>Arial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/>
  <dc:description/>
  <cp:lastModifiedBy>erhan çitil</cp:lastModifiedBy>
  <cp:revision>93</cp:revision>
  <dcterms:created xsi:type="dcterms:W3CDTF">2024-02-24T12:41:21Z</dcterms:created>
  <dcterms:modified xsi:type="dcterms:W3CDTF">2025-05-07T13:02:39Z</dcterms:modified>
  <dc:language>tr-TR</dc:language>
</cp:coreProperties>
</file>